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4"/>
  </p:sldMasterIdLst>
  <p:notesMasterIdLst>
    <p:notesMasterId r:id="rId17"/>
  </p:notesMasterIdLst>
  <p:sldIdLst>
    <p:sldId id="278" r:id="rId5"/>
    <p:sldId id="279" r:id="rId6"/>
    <p:sldId id="284" r:id="rId7"/>
    <p:sldId id="281" r:id="rId8"/>
    <p:sldId id="282" r:id="rId9"/>
    <p:sldId id="283" r:id="rId10"/>
    <p:sldId id="285" r:id="rId11"/>
    <p:sldId id="286" r:id="rId12"/>
    <p:sldId id="287" r:id="rId13"/>
    <p:sldId id="288" r:id="rId14"/>
    <p:sldId id="289" r:id="rId15"/>
    <p:sldId id="29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42" d="100"/>
          <a:sy n="42" d="100"/>
        </p:scale>
        <p:origin x="72"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223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08302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648682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010948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32992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3ED0CC-082F-4160-86E5-0D6041F12778}" type="datetime1">
              <a:rPr lang="en-US" smtClean="0"/>
              <a:t>4/2/2024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71788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3ED0CC-082F-4160-86E5-0D6041F12778}" type="datetime1">
              <a:rPr lang="en-US" smtClean="0"/>
              <a:t>4/2/2024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47563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807290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608062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021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71233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0974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5738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146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136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74922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532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73ED0CC-082F-4160-86E5-0D6041F12778}" type="datetime1">
              <a:rPr lang="en-US" smtClean="0"/>
              <a:t>4/2/2024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04688305"/>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My Autobiography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lnSpcReduction="10000"/>
          </a:bodyPr>
          <a:lstStyle/>
          <a:p>
            <a:pPr algn="l"/>
            <a:r>
              <a:rPr lang="en-US" sz="2300" dirty="0"/>
              <a:t>Mark Mwangi</a:t>
            </a:r>
          </a:p>
          <a:p>
            <a:pPr algn="l"/>
            <a:r>
              <a:rPr lang="en-US" dirty="0"/>
              <a:t>C025-01-0654/2020</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A7AE-6691-5EDB-FF1D-DF4A69FBB41E}"/>
              </a:ext>
            </a:extLst>
          </p:cNvPr>
          <p:cNvPicPr>
            <a:picLocks noChangeAspect="1"/>
          </p:cNvPicPr>
          <p:nvPr/>
        </p:nvPicPr>
        <p:blipFill>
          <a:blip r:embed="rId2"/>
          <a:stretch>
            <a:fillRect/>
          </a:stretch>
        </p:blipFill>
        <p:spPr>
          <a:xfrm rot="20395709">
            <a:off x="171523" y="667993"/>
            <a:ext cx="4201292" cy="1743075"/>
          </a:xfrm>
          <a:prstGeom prst="rect">
            <a:avLst/>
          </a:prstGeom>
        </p:spPr>
      </p:pic>
      <p:sp>
        <p:nvSpPr>
          <p:cNvPr id="2" name="Title 1">
            <a:extLst>
              <a:ext uri="{FF2B5EF4-FFF2-40B4-BE49-F238E27FC236}">
                <a16:creationId xmlns:a16="http://schemas.microsoft.com/office/drawing/2014/main" id="{8F885313-5899-8B98-28E2-6EC6D0BA556B}"/>
              </a:ext>
            </a:extLst>
          </p:cNvPr>
          <p:cNvSpPr>
            <a:spLocks noGrp="1"/>
          </p:cNvSpPr>
          <p:nvPr>
            <p:ph type="title"/>
          </p:nvPr>
        </p:nvSpPr>
        <p:spPr/>
        <p:txBody>
          <a:bodyPr/>
          <a:lstStyle/>
          <a:p>
            <a:pPr algn="ctr"/>
            <a:r>
              <a:rPr lang="en-US" b="1" dirty="0"/>
              <a:t>My Future Goals</a:t>
            </a:r>
            <a:endParaRPr lang="en-KE" b="1" dirty="0"/>
          </a:p>
        </p:txBody>
      </p:sp>
      <p:sp>
        <p:nvSpPr>
          <p:cNvPr id="3" name="Content Placeholder 2">
            <a:extLst>
              <a:ext uri="{FF2B5EF4-FFF2-40B4-BE49-F238E27FC236}">
                <a16:creationId xmlns:a16="http://schemas.microsoft.com/office/drawing/2014/main" id="{87F0F013-887C-F9EB-2F45-6577C0C1AF38}"/>
              </a:ext>
            </a:extLst>
          </p:cNvPr>
          <p:cNvSpPr>
            <a:spLocks noGrp="1"/>
          </p:cNvSpPr>
          <p:nvPr>
            <p:ph idx="1"/>
          </p:nvPr>
        </p:nvSpPr>
        <p:spPr/>
        <p:txBody>
          <a:bodyPr/>
          <a:lstStyle/>
          <a:p>
            <a:r>
              <a:rPr lang="en-US" b="1" dirty="0"/>
              <a:t>Career Advancement:</a:t>
            </a:r>
            <a:r>
              <a:rPr lang="en-US" dirty="0"/>
              <a:t> Striving for professional growth and development in my field, aiming for leadership roles and innovative projects.</a:t>
            </a:r>
          </a:p>
          <a:p>
            <a:r>
              <a:rPr lang="en-US" b="1" dirty="0"/>
              <a:t>Education:</a:t>
            </a:r>
            <a:r>
              <a:rPr lang="en-US" dirty="0"/>
              <a:t> Pursuing further studies or certifications to expand my knowledge and skills, staying updated with emerging technologies and trends.</a:t>
            </a:r>
          </a:p>
          <a:p>
            <a:r>
              <a:rPr lang="en-US" b="1" dirty="0"/>
              <a:t>Personal Growth:</a:t>
            </a:r>
            <a:r>
              <a:rPr lang="en-US" dirty="0"/>
              <a:t> Continuously striving for self-improvement, maintaining a healthy work-life balance, and prioritizing mental and physical well-being.</a:t>
            </a:r>
            <a:endParaRPr lang="en-KE" dirty="0"/>
          </a:p>
        </p:txBody>
      </p:sp>
    </p:spTree>
    <p:extLst>
      <p:ext uri="{BB962C8B-B14F-4D97-AF65-F5344CB8AC3E}">
        <p14:creationId xmlns:p14="http://schemas.microsoft.com/office/powerpoint/2010/main" val="755698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65B5-893B-43B1-E94D-EAC0E9D1EE7B}"/>
              </a:ext>
            </a:extLst>
          </p:cNvPr>
          <p:cNvSpPr>
            <a:spLocks noGrp="1"/>
          </p:cNvSpPr>
          <p:nvPr>
            <p:ph type="title"/>
          </p:nvPr>
        </p:nvSpPr>
        <p:spPr/>
        <p:txBody>
          <a:bodyPr/>
          <a:lstStyle/>
          <a:p>
            <a:pPr algn="ctr"/>
            <a:r>
              <a:rPr lang="en-US" b="1" dirty="0"/>
              <a:t>Appreciation</a:t>
            </a:r>
            <a:endParaRPr lang="en-KE" b="1" dirty="0"/>
          </a:p>
        </p:txBody>
      </p:sp>
      <p:sp>
        <p:nvSpPr>
          <p:cNvPr id="3" name="Content Placeholder 2">
            <a:extLst>
              <a:ext uri="{FF2B5EF4-FFF2-40B4-BE49-F238E27FC236}">
                <a16:creationId xmlns:a16="http://schemas.microsoft.com/office/drawing/2014/main" id="{AB68DEFA-31D5-A60E-C964-E566291D7624}"/>
              </a:ext>
            </a:extLst>
          </p:cNvPr>
          <p:cNvSpPr>
            <a:spLocks noGrp="1"/>
          </p:cNvSpPr>
          <p:nvPr>
            <p:ph idx="1"/>
          </p:nvPr>
        </p:nvSpPr>
        <p:spPr>
          <a:xfrm>
            <a:off x="913795" y="2553264"/>
            <a:ext cx="10353762" cy="3695136"/>
          </a:xfrm>
        </p:spPr>
        <p:txBody>
          <a:bodyPr>
            <a:normAutofit/>
          </a:bodyPr>
          <a:lstStyle/>
          <a:p>
            <a:pPr>
              <a:buFont typeface="Arial" panose="020B0604020202020204" pitchFamily="34" charset="0"/>
              <a:buChar char="•"/>
            </a:pPr>
            <a:r>
              <a:rPr lang="en-US" sz="2800" b="1" dirty="0"/>
              <a:t>Family Support:</a:t>
            </a:r>
            <a:r>
              <a:rPr lang="en-US" sz="2800" dirty="0"/>
              <a:t> Grateful for unwavering support.</a:t>
            </a:r>
          </a:p>
          <a:p>
            <a:pPr>
              <a:buFont typeface="Arial" panose="020B0604020202020204" pitchFamily="34" charset="0"/>
              <a:buChar char="•"/>
            </a:pPr>
            <a:r>
              <a:rPr lang="en-US" sz="2800" b="1" dirty="0"/>
              <a:t>Mentors/Teachers:</a:t>
            </a:r>
            <a:r>
              <a:rPr lang="en-US" sz="2800" dirty="0"/>
              <a:t> Appreciation for guidance and wisdom.</a:t>
            </a:r>
          </a:p>
          <a:p>
            <a:pPr>
              <a:buFont typeface="Arial" panose="020B0604020202020204" pitchFamily="34" charset="0"/>
              <a:buChar char="•"/>
            </a:pPr>
            <a:r>
              <a:rPr lang="en-US" sz="2800" b="1" dirty="0"/>
              <a:t>Colleagues/Peers:</a:t>
            </a:r>
            <a:r>
              <a:rPr lang="en-US" sz="2800" dirty="0"/>
              <a:t> Thankful for collaboration and camaraderie.</a:t>
            </a:r>
          </a:p>
          <a:p>
            <a:pPr>
              <a:buFont typeface="Arial" panose="020B0604020202020204" pitchFamily="34" charset="0"/>
              <a:buChar char="•"/>
            </a:pPr>
            <a:r>
              <a:rPr lang="en-US" sz="2800" b="1" dirty="0"/>
              <a:t>Friends:</a:t>
            </a:r>
            <a:r>
              <a:rPr lang="en-US" sz="2800" dirty="0"/>
              <a:t> Deep gratitude for friendship and support.</a:t>
            </a:r>
          </a:p>
          <a:p>
            <a:pPr>
              <a:buFont typeface="Arial" panose="020B0604020202020204" pitchFamily="34" charset="0"/>
              <a:buChar char="•"/>
            </a:pPr>
            <a:r>
              <a:rPr lang="en-US" sz="2800" b="1" dirty="0"/>
              <a:t>Opportunities:</a:t>
            </a:r>
            <a:r>
              <a:rPr lang="en-US" sz="2800" dirty="0"/>
              <a:t> Thankful for learning and growth.</a:t>
            </a:r>
          </a:p>
          <a:p>
            <a:endParaRPr lang="en-KE" sz="2800" dirty="0"/>
          </a:p>
        </p:txBody>
      </p:sp>
      <p:pic>
        <p:nvPicPr>
          <p:cNvPr id="5" name="Picture 4">
            <a:extLst>
              <a:ext uri="{FF2B5EF4-FFF2-40B4-BE49-F238E27FC236}">
                <a16:creationId xmlns:a16="http://schemas.microsoft.com/office/drawing/2014/main" id="{794EC9E9-81B6-06AD-CD8E-2E48EFCF284A}"/>
              </a:ext>
            </a:extLst>
          </p:cNvPr>
          <p:cNvPicPr>
            <a:picLocks noChangeAspect="1"/>
          </p:cNvPicPr>
          <p:nvPr/>
        </p:nvPicPr>
        <p:blipFill>
          <a:blip r:embed="rId2"/>
          <a:stretch>
            <a:fillRect/>
          </a:stretch>
        </p:blipFill>
        <p:spPr>
          <a:xfrm rot="20614541">
            <a:off x="886776" y="201197"/>
            <a:ext cx="2143125" cy="2143125"/>
          </a:xfrm>
          <a:prstGeom prst="rect">
            <a:avLst/>
          </a:prstGeom>
        </p:spPr>
      </p:pic>
    </p:spTree>
    <p:extLst>
      <p:ext uri="{BB962C8B-B14F-4D97-AF65-F5344CB8AC3E}">
        <p14:creationId xmlns:p14="http://schemas.microsoft.com/office/powerpoint/2010/main" val="4156088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A098-1234-5CB0-4AC7-DA379C5F3506}"/>
              </a:ext>
            </a:extLst>
          </p:cNvPr>
          <p:cNvSpPr>
            <a:spLocks noGrp="1"/>
          </p:cNvSpPr>
          <p:nvPr>
            <p:ph type="title"/>
          </p:nvPr>
        </p:nvSpPr>
        <p:spPr/>
        <p:txBody>
          <a:bodyPr/>
          <a:lstStyle/>
          <a:p>
            <a:pPr algn="ctr"/>
            <a:r>
              <a:rPr lang="en-US" b="1" dirty="0"/>
              <a:t>.</a:t>
            </a:r>
            <a:endParaRPr lang="en-KE" b="1" dirty="0"/>
          </a:p>
        </p:txBody>
      </p:sp>
      <p:sp>
        <p:nvSpPr>
          <p:cNvPr id="3" name="Content Placeholder 2">
            <a:extLst>
              <a:ext uri="{FF2B5EF4-FFF2-40B4-BE49-F238E27FC236}">
                <a16:creationId xmlns:a16="http://schemas.microsoft.com/office/drawing/2014/main" id="{23D14D58-1EA3-0A58-5C36-18D47B373F6A}"/>
              </a:ext>
            </a:extLst>
          </p:cNvPr>
          <p:cNvSpPr>
            <a:spLocks noGrp="1"/>
          </p:cNvSpPr>
          <p:nvPr>
            <p:ph idx="1"/>
          </p:nvPr>
        </p:nvSpPr>
        <p:spPr/>
        <p:txBody>
          <a:bodyPr>
            <a:normAutofit/>
          </a:bodyPr>
          <a:lstStyle/>
          <a:p>
            <a:r>
              <a:rPr lang="en-US" sz="3200" dirty="0"/>
              <a:t>As I reflect my past and keenly on my present, it gives me an outline and a kind prediction of my future . One thing I have learned is that Our past does not </a:t>
            </a:r>
            <a:r>
              <a:rPr lang="en-US" sz="3200" dirty="0" err="1"/>
              <a:t>necessaryly</a:t>
            </a:r>
            <a:r>
              <a:rPr lang="en-US" sz="3200" dirty="0"/>
              <a:t> influence our future but our presence gives us a glimpse of the future .</a:t>
            </a:r>
            <a:endParaRPr lang="en-KE" sz="3200" dirty="0"/>
          </a:p>
        </p:txBody>
      </p:sp>
      <p:pic>
        <p:nvPicPr>
          <p:cNvPr id="9" name="Picture 8">
            <a:extLst>
              <a:ext uri="{FF2B5EF4-FFF2-40B4-BE49-F238E27FC236}">
                <a16:creationId xmlns:a16="http://schemas.microsoft.com/office/drawing/2014/main" id="{D728D472-5B53-AA56-8C91-90ED62DFAD0F}"/>
              </a:ext>
            </a:extLst>
          </p:cNvPr>
          <p:cNvPicPr>
            <a:picLocks noChangeAspect="1"/>
          </p:cNvPicPr>
          <p:nvPr/>
        </p:nvPicPr>
        <p:blipFill>
          <a:blip r:embed="rId2"/>
          <a:stretch>
            <a:fillRect/>
          </a:stretch>
        </p:blipFill>
        <p:spPr>
          <a:xfrm>
            <a:off x="3233175" y="0"/>
            <a:ext cx="5715000" cy="2411730"/>
          </a:xfrm>
          <a:prstGeom prst="rect">
            <a:avLst/>
          </a:prstGeom>
        </p:spPr>
      </p:pic>
    </p:spTree>
    <p:extLst>
      <p:ext uri="{BB962C8B-B14F-4D97-AF65-F5344CB8AC3E}">
        <p14:creationId xmlns:p14="http://schemas.microsoft.com/office/powerpoint/2010/main" val="231788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n-US" sz="4000" dirty="0"/>
              <a:t>Personal Information</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Mark Mwangi</a:t>
            </a:r>
          </a:p>
          <a:p>
            <a:pPr marL="36900" lvl="0" indent="0">
              <a:buNone/>
            </a:pPr>
            <a:r>
              <a:rPr lang="en-US" sz="2400" dirty="0"/>
              <a:t>Software Developer</a:t>
            </a:r>
          </a:p>
          <a:p>
            <a:pPr marL="36900" lvl="0" indent="0">
              <a:buNone/>
            </a:pPr>
            <a:r>
              <a:rPr lang="en-US" sz="2400" dirty="0"/>
              <a:t>Student</a:t>
            </a:r>
          </a:p>
          <a:p>
            <a:pPr marL="36900" lvl="0" indent="0">
              <a:buNone/>
            </a:pPr>
            <a:r>
              <a:rPr lang="en-US" sz="2400" dirty="0"/>
              <a:t>An Ambitious and Principled boy</a:t>
            </a:r>
          </a:p>
          <a:p>
            <a:pPr marL="36900" lvl="0" indent="0">
              <a:buNone/>
            </a:pPr>
            <a:r>
              <a:rPr lang="en-US" sz="2400" dirty="0"/>
              <a:t>02 April 2024</a:t>
            </a:r>
          </a:p>
          <a:p>
            <a:endParaRPr lang="en-US" sz="2400" dirty="0"/>
          </a:p>
        </p:txBody>
      </p:sp>
      <p:pic>
        <p:nvPicPr>
          <p:cNvPr id="5" name="Picture 4">
            <a:extLst>
              <a:ext uri="{FF2B5EF4-FFF2-40B4-BE49-F238E27FC236}">
                <a16:creationId xmlns:a16="http://schemas.microsoft.com/office/drawing/2014/main" id="{399AD86D-E875-EA73-65DA-B3EFA2CCE34C}"/>
              </a:ext>
            </a:extLst>
          </p:cNvPr>
          <p:cNvPicPr>
            <a:picLocks noChangeAspect="1"/>
          </p:cNvPicPr>
          <p:nvPr/>
        </p:nvPicPr>
        <p:blipFill>
          <a:blip r:embed="rId4"/>
          <a:stretch>
            <a:fillRect/>
          </a:stretch>
        </p:blipFill>
        <p:spPr>
          <a:xfrm rot="16200000">
            <a:off x="-493293" y="1191125"/>
            <a:ext cx="5887453" cy="4307306"/>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A42C-F641-AACC-4D0A-3C50B7254127}"/>
              </a:ext>
            </a:extLst>
          </p:cNvPr>
          <p:cNvSpPr>
            <a:spLocks noGrp="1"/>
          </p:cNvSpPr>
          <p:nvPr>
            <p:ph type="title"/>
          </p:nvPr>
        </p:nvSpPr>
        <p:spPr>
          <a:xfrm>
            <a:off x="227995" y="114079"/>
            <a:ext cx="10353761" cy="1326321"/>
          </a:xfrm>
        </p:spPr>
        <p:txBody>
          <a:bodyPr/>
          <a:lstStyle/>
          <a:p>
            <a:r>
              <a:rPr lang="en-US" dirty="0"/>
              <a:t>Introduction</a:t>
            </a:r>
            <a:endParaRPr lang="en-KE" dirty="0"/>
          </a:p>
        </p:txBody>
      </p:sp>
      <p:sp>
        <p:nvSpPr>
          <p:cNvPr id="3" name="Content Placeholder 2">
            <a:extLst>
              <a:ext uri="{FF2B5EF4-FFF2-40B4-BE49-F238E27FC236}">
                <a16:creationId xmlns:a16="http://schemas.microsoft.com/office/drawing/2014/main" id="{5381CD7C-1A7C-AA07-06A8-352AD881800F}"/>
              </a:ext>
            </a:extLst>
          </p:cNvPr>
          <p:cNvSpPr>
            <a:spLocks noGrp="1"/>
          </p:cNvSpPr>
          <p:nvPr>
            <p:ph idx="1"/>
          </p:nvPr>
        </p:nvSpPr>
        <p:spPr>
          <a:xfrm>
            <a:off x="227994" y="1426845"/>
            <a:ext cx="10353762" cy="4004310"/>
          </a:xfrm>
        </p:spPr>
        <p:txBody>
          <a:bodyPr>
            <a:normAutofit/>
          </a:bodyPr>
          <a:lstStyle/>
          <a:p>
            <a:r>
              <a:rPr lang="en-KE" sz="3200" dirty="0">
                <a:effectLst/>
                <a:latin typeface="Calibri" panose="020F0502020204030204" pitchFamily="34" charset="0"/>
                <a:ea typeface="Calibri" panose="020F0502020204030204" pitchFamily="34" charset="0"/>
                <a:cs typeface="Times New Roman" panose="02020603050405020304" pitchFamily="18" charset="0"/>
              </a:rPr>
              <a:t>My name is Mark Kamau Mwangi and I am delighted to embark on the journey of sharing my life story with you through this autobiography. Born and raised in Bungoma in </a:t>
            </a:r>
            <a:r>
              <a:rPr lang="en-KE" sz="3200" dirty="0" err="1">
                <a:effectLst/>
                <a:latin typeface="Calibri" panose="020F0502020204030204" pitchFamily="34" charset="0"/>
                <a:ea typeface="Calibri" panose="020F0502020204030204" pitchFamily="34" charset="0"/>
                <a:cs typeface="Times New Roman" panose="02020603050405020304" pitchFamily="18" charset="0"/>
              </a:rPr>
              <a:t>Webuye</a:t>
            </a:r>
            <a:r>
              <a:rPr lang="en-KE" sz="3200" dirty="0">
                <a:effectLst/>
                <a:latin typeface="Calibri" panose="020F0502020204030204" pitchFamily="34" charset="0"/>
                <a:ea typeface="Calibri" panose="020F0502020204030204" pitchFamily="34" charset="0"/>
                <a:cs typeface="Times New Roman" panose="02020603050405020304" pitchFamily="18" charset="0"/>
              </a:rPr>
              <a:t> District Hospital then referred to u Bungoma County Hospital, I come from humble beginnings that have significantly influenced the person I am today</a:t>
            </a:r>
            <a:endParaRPr lang="en-KE" sz="3600" dirty="0"/>
          </a:p>
        </p:txBody>
      </p:sp>
      <p:pic>
        <p:nvPicPr>
          <p:cNvPr id="7" name="Picture 6">
            <a:extLst>
              <a:ext uri="{FF2B5EF4-FFF2-40B4-BE49-F238E27FC236}">
                <a16:creationId xmlns:a16="http://schemas.microsoft.com/office/drawing/2014/main" id="{16FD5662-BE70-A8B7-11AF-679F6F5B95C0}"/>
              </a:ext>
            </a:extLst>
          </p:cNvPr>
          <p:cNvPicPr>
            <a:picLocks noChangeAspect="1"/>
          </p:cNvPicPr>
          <p:nvPr/>
        </p:nvPicPr>
        <p:blipFill>
          <a:blip r:embed="rId2"/>
          <a:stretch>
            <a:fillRect/>
          </a:stretch>
        </p:blipFill>
        <p:spPr>
          <a:xfrm>
            <a:off x="2575560" y="337846"/>
            <a:ext cx="952500" cy="952500"/>
          </a:xfrm>
          <a:prstGeom prst="rect">
            <a:avLst/>
          </a:prstGeom>
        </p:spPr>
      </p:pic>
      <p:pic>
        <p:nvPicPr>
          <p:cNvPr id="9" name="Picture 8">
            <a:extLst>
              <a:ext uri="{FF2B5EF4-FFF2-40B4-BE49-F238E27FC236}">
                <a16:creationId xmlns:a16="http://schemas.microsoft.com/office/drawing/2014/main" id="{227D4982-575E-1939-1D81-84122118BC83}"/>
              </a:ext>
            </a:extLst>
          </p:cNvPr>
          <p:cNvPicPr>
            <a:picLocks noChangeAspect="1"/>
          </p:cNvPicPr>
          <p:nvPr/>
        </p:nvPicPr>
        <p:blipFill>
          <a:blip r:embed="rId3"/>
          <a:stretch>
            <a:fillRect/>
          </a:stretch>
        </p:blipFill>
        <p:spPr>
          <a:xfrm>
            <a:off x="8915401" y="4359592"/>
            <a:ext cx="2737918" cy="2143125"/>
          </a:xfrm>
          <a:prstGeom prst="rect">
            <a:avLst/>
          </a:prstGeom>
        </p:spPr>
      </p:pic>
    </p:spTree>
    <p:extLst>
      <p:ext uri="{BB962C8B-B14F-4D97-AF65-F5344CB8AC3E}">
        <p14:creationId xmlns:p14="http://schemas.microsoft.com/office/powerpoint/2010/main" val="264430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6063C9-26AD-0A75-8DE8-D73F047B81E6}"/>
              </a:ext>
            </a:extLst>
          </p:cNvPr>
          <p:cNvPicPr>
            <a:picLocks noChangeAspect="1"/>
          </p:cNvPicPr>
          <p:nvPr/>
        </p:nvPicPr>
        <p:blipFill>
          <a:blip r:embed="rId2"/>
          <a:stretch>
            <a:fillRect/>
          </a:stretch>
        </p:blipFill>
        <p:spPr>
          <a:xfrm>
            <a:off x="9155388" y="3650932"/>
            <a:ext cx="2852737" cy="3092989"/>
          </a:xfrm>
          <a:prstGeom prst="rect">
            <a:avLst/>
          </a:prstGeom>
        </p:spPr>
      </p:pic>
      <p:sp>
        <p:nvSpPr>
          <p:cNvPr id="2" name="Title 1">
            <a:extLst>
              <a:ext uri="{FF2B5EF4-FFF2-40B4-BE49-F238E27FC236}">
                <a16:creationId xmlns:a16="http://schemas.microsoft.com/office/drawing/2014/main" id="{6A53C16F-DEC8-28B2-DB3D-54C8026C3CA4}"/>
              </a:ext>
            </a:extLst>
          </p:cNvPr>
          <p:cNvSpPr>
            <a:spLocks noGrp="1"/>
          </p:cNvSpPr>
          <p:nvPr>
            <p:ph type="title"/>
          </p:nvPr>
        </p:nvSpPr>
        <p:spPr>
          <a:xfrm>
            <a:off x="919119" y="106459"/>
            <a:ext cx="10353761" cy="1326321"/>
          </a:xfrm>
        </p:spPr>
        <p:txBody>
          <a:bodyPr/>
          <a:lstStyle/>
          <a:p>
            <a:r>
              <a:rPr lang="en-US" dirty="0"/>
              <a:t>Early Child hood </a:t>
            </a:r>
            <a:endParaRPr lang="en-KE" dirty="0"/>
          </a:p>
        </p:txBody>
      </p:sp>
      <p:sp>
        <p:nvSpPr>
          <p:cNvPr id="3" name="Content Placeholder 2">
            <a:extLst>
              <a:ext uri="{FF2B5EF4-FFF2-40B4-BE49-F238E27FC236}">
                <a16:creationId xmlns:a16="http://schemas.microsoft.com/office/drawing/2014/main" id="{B0DD7D84-9473-C146-1C3F-693A05A8D2CB}"/>
              </a:ext>
            </a:extLst>
          </p:cNvPr>
          <p:cNvSpPr>
            <a:spLocks noGrp="1"/>
          </p:cNvSpPr>
          <p:nvPr>
            <p:ph idx="1"/>
          </p:nvPr>
        </p:nvSpPr>
        <p:spPr>
          <a:xfrm>
            <a:off x="439663" y="1756410"/>
            <a:ext cx="10833217" cy="4171950"/>
          </a:xfrm>
        </p:spPr>
        <p:txBody>
          <a:bodyPr>
            <a:normAutofit/>
          </a:bodyPr>
          <a:lstStyle/>
          <a:p>
            <a:r>
              <a:rPr lang="en-KE" sz="2400" b="1" dirty="0">
                <a:effectLst/>
                <a:latin typeface="Calibri" panose="020F0502020204030204" pitchFamily="34" charset="0"/>
                <a:ea typeface="Calibri" panose="020F0502020204030204" pitchFamily="34" charset="0"/>
              </a:rPr>
              <a:t>My childhood was defined by the guiding hand of my parents, who instilled in me a set of values and virtues that would shape my character for years to come. Growing up in a household where discipline and responsibility were non-negotiable,</a:t>
            </a:r>
            <a:endParaRPr lang="en-US" sz="2400" b="1" dirty="0">
              <a:effectLst/>
              <a:latin typeface="Calibri" panose="020F0502020204030204" pitchFamily="34" charset="0"/>
              <a:ea typeface="Calibri" panose="020F0502020204030204" pitchFamily="34" charset="0"/>
            </a:endParaRPr>
          </a:p>
          <a:p>
            <a:r>
              <a:rPr lang="en-KE" sz="2400" b="1" dirty="0">
                <a:effectLst/>
                <a:latin typeface="Calibri" panose="020F0502020204030204" pitchFamily="34" charset="0"/>
                <a:ea typeface="Calibri" panose="020F0502020204030204" pitchFamily="34" charset="0"/>
              </a:rPr>
              <a:t> I learned early on the importance of respect, integrity, and diligence. While my parents' strictness sometimes felt overwhelming, it was rooted in their deep commitment to raising principled individuals capable of navigating life's challenges with grace and resilience</a:t>
            </a:r>
            <a:endParaRPr lang="en-KE" sz="2800" dirty="0"/>
          </a:p>
        </p:txBody>
      </p:sp>
    </p:spTree>
    <p:extLst>
      <p:ext uri="{BB962C8B-B14F-4D97-AF65-F5344CB8AC3E}">
        <p14:creationId xmlns:p14="http://schemas.microsoft.com/office/powerpoint/2010/main" val="206003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F6E044-E70A-8866-9A23-43831837B5C7}"/>
              </a:ext>
            </a:extLst>
          </p:cNvPr>
          <p:cNvPicPr>
            <a:picLocks noChangeAspect="1"/>
          </p:cNvPicPr>
          <p:nvPr/>
        </p:nvPicPr>
        <p:blipFill>
          <a:blip r:embed="rId2"/>
          <a:stretch>
            <a:fillRect/>
          </a:stretch>
        </p:blipFill>
        <p:spPr>
          <a:xfrm>
            <a:off x="10048875" y="4714875"/>
            <a:ext cx="2143125" cy="2143125"/>
          </a:xfrm>
          <a:prstGeom prst="rect">
            <a:avLst/>
          </a:prstGeom>
        </p:spPr>
      </p:pic>
      <p:sp>
        <p:nvSpPr>
          <p:cNvPr id="2" name="Title 1">
            <a:extLst>
              <a:ext uri="{FF2B5EF4-FFF2-40B4-BE49-F238E27FC236}">
                <a16:creationId xmlns:a16="http://schemas.microsoft.com/office/drawing/2014/main" id="{7B0D40B6-BFB1-4D62-C6B0-B9F91C7B36F1}"/>
              </a:ext>
            </a:extLst>
          </p:cNvPr>
          <p:cNvSpPr>
            <a:spLocks noGrp="1"/>
          </p:cNvSpPr>
          <p:nvPr>
            <p:ph type="title"/>
          </p:nvPr>
        </p:nvSpPr>
        <p:spPr/>
        <p:txBody>
          <a:bodyPr>
            <a:normAutofit/>
          </a:bodyPr>
          <a:lstStyle/>
          <a:p>
            <a:r>
              <a:rPr lang="en-US" sz="3600" b="1" dirty="0"/>
              <a:t>Discovering My Spark</a:t>
            </a:r>
            <a:br>
              <a:rPr lang="en-US" sz="3600" b="1" dirty="0"/>
            </a:br>
            <a:endParaRPr lang="en-KE" sz="3600" dirty="0"/>
          </a:p>
        </p:txBody>
      </p:sp>
      <p:sp>
        <p:nvSpPr>
          <p:cNvPr id="3" name="Content Placeholder 2">
            <a:extLst>
              <a:ext uri="{FF2B5EF4-FFF2-40B4-BE49-F238E27FC236}">
                <a16:creationId xmlns:a16="http://schemas.microsoft.com/office/drawing/2014/main" id="{1EFD44EE-87C7-663D-AEB5-54155E2B6F25}"/>
              </a:ext>
            </a:extLst>
          </p:cNvPr>
          <p:cNvSpPr>
            <a:spLocks noGrp="1"/>
          </p:cNvSpPr>
          <p:nvPr>
            <p:ph idx="1"/>
          </p:nvPr>
        </p:nvSpPr>
        <p:spPr>
          <a:xfrm>
            <a:off x="913795" y="1668780"/>
            <a:ext cx="10353762" cy="4831080"/>
          </a:xfrm>
        </p:spPr>
        <p:txBody>
          <a:bodyPr>
            <a:normAutofit/>
          </a:bodyPr>
          <a:lstStyle/>
          <a:p>
            <a:pPr>
              <a:buFont typeface="Arial" panose="020B0604020202020204" pitchFamily="34" charset="0"/>
              <a:buChar char="•"/>
            </a:pPr>
            <a:r>
              <a:rPr lang="en-US" sz="2800" dirty="0"/>
              <a:t>I've always been drawn to creativity from a young age.</a:t>
            </a:r>
          </a:p>
          <a:p>
            <a:pPr>
              <a:buFont typeface="Arial" panose="020B0604020202020204" pitchFamily="34" charset="0"/>
              <a:buChar char="•"/>
            </a:pPr>
            <a:r>
              <a:rPr lang="en-US" sz="2800" dirty="0"/>
              <a:t>Whether it was finger painting as a toddler, building elaborate Lego creations, I found joy in expressing myself, bringing ideas to life.</a:t>
            </a:r>
          </a:p>
          <a:p>
            <a:pPr>
              <a:buFont typeface="Arial" panose="020B0604020202020204" pitchFamily="34" charset="0"/>
              <a:buChar char="•"/>
            </a:pPr>
            <a:r>
              <a:rPr lang="en-US" sz="2800" dirty="0"/>
              <a:t>This early love for e.g., art, building things would later develop into mention your current creative passion - e.g., painting landscapes, designing robots.</a:t>
            </a:r>
          </a:p>
          <a:p>
            <a:endParaRPr lang="en-KE" sz="2800" dirty="0"/>
          </a:p>
        </p:txBody>
      </p:sp>
    </p:spTree>
    <p:extLst>
      <p:ext uri="{BB962C8B-B14F-4D97-AF65-F5344CB8AC3E}">
        <p14:creationId xmlns:p14="http://schemas.microsoft.com/office/powerpoint/2010/main" val="1778154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27CB-7AEC-B4B2-D4D5-7A6F614116B0}"/>
              </a:ext>
            </a:extLst>
          </p:cNvPr>
          <p:cNvSpPr>
            <a:spLocks noGrp="1"/>
          </p:cNvSpPr>
          <p:nvPr>
            <p:ph type="title"/>
          </p:nvPr>
        </p:nvSpPr>
        <p:spPr>
          <a:xfrm>
            <a:off x="913795" y="396241"/>
            <a:ext cx="10353762" cy="670560"/>
          </a:xfrm>
        </p:spPr>
        <p:txBody>
          <a:bodyPr>
            <a:normAutofit/>
          </a:bodyPr>
          <a:lstStyle/>
          <a:p>
            <a:r>
              <a:rPr lang="en-US" dirty="0"/>
              <a:t>Academics</a:t>
            </a:r>
            <a:endParaRPr lang="en-KE" dirty="0"/>
          </a:p>
        </p:txBody>
      </p:sp>
      <p:sp>
        <p:nvSpPr>
          <p:cNvPr id="3" name="Content Placeholder 2">
            <a:extLst>
              <a:ext uri="{FF2B5EF4-FFF2-40B4-BE49-F238E27FC236}">
                <a16:creationId xmlns:a16="http://schemas.microsoft.com/office/drawing/2014/main" id="{EEEF3CD6-FFC9-70C3-DBB6-FDCD327256CB}"/>
              </a:ext>
            </a:extLst>
          </p:cNvPr>
          <p:cNvSpPr>
            <a:spLocks noGrp="1"/>
          </p:cNvSpPr>
          <p:nvPr>
            <p:ph idx="1"/>
          </p:nvPr>
        </p:nvSpPr>
        <p:spPr>
          <a:xfrm>
            <a:off x="913795" y="1523999"/>
            <a:ext cx="10353762" cy="4937760"/>
          </a:xfrm>
        </p:spPr>
        <p:txBody>
          <a:bodyPr>
            <a:normAutofit lnSpcReduction="10000"/>
          </a:bodyPr>
          <a:lstStyle/>
          <a:p>
            <a:pPr>
              <a:buFont typeface="Arial" panose="020B0604020202020204" pitchFamily="34" charset="0"/>
              <a:buChar char="•"/>
            </a:pPr>
            <a:r>
              <a:rPr lang="en-US" sz="2800" b="1" dirty="0"/>
              <a:t>Primary Education:</a:t>
            </a:r>
            <a:r>
              <a:rPr lang="en-US" sz="2800" dirty="0"/>
              <a:t> I attended </a:t>
            </a:r>
            <a:r>
              <a:rPr lang="en-US" sz="2800" dirty="0" err="1"/>
              <a:t>Webuye</a:t>
            </a:r>
            <a:r>
              <a:rPr lang="en-US" sz="2800" dirty="0"/>
              <a:t> S.A where I developed a strong foundation in [subjects of interest].</a:t>
            </a:r>
          </a:p>
          <a:p>
            <a:pPr>
              <a:buFont typeface="Arial" panose="020B0604020202020204" pitchFamily="34" charset="0"/>
              <a:buChar char="•"/>
            </a:pPr>
            <a:r>
              <a:rPr lang="en-US" sz="2800" b="1" dirty="0"/>
              <a:t>Secondary Education:</a:t>
            </a:r>
            <a:r>
              <a:rPr lang="en-US" sz="2800" dirty="0"/>
              <a:t> My high school years were spent St Peters Mumias], where I excelled in subjects such as [mention subjects].</a:t>
            </a:r>
          </a:p>
          <a:p>
            <a:pPr>
              <a:buFont typeface="Arial" panose="020B0604020202020204" pitchFamily="34" charset="0"/>
              <a:buChar char="•"/>
            </a:pPr>
            <a:r>
              <a:rPr lang="en-US" sz="2800" b="1" dirty="0"/>
              <a:t>Higher Education:</a:t>
            </a:r>
            <a:r>
              <a:rPr lang="en-US" sz="2800" dirty="0"/>
              <a:t> Upon graduation, I pursued Degree at </a:t>
            </a:r>
            <a:r>
              <a:rPr lang="en-US" sz="2800" dirty="0" err="1"/>
              <a:t>Dedan</a:t>
            </a:r>
            <a:r>
              <a:rPr lang="en-US" sz="2800" dirty="0"/>
              <a:t> Kimathi University Here, I delved deeper into Information Technology and honed my skills in Soft ware development .</a:t>
            </a:r>
          </a:p>
          <a:p>
            <a:endParaRPr lang="en-KE" sz="2800" dirty="0"/>
          </a:p>
        </p:txBody>
      </p:sp>
      <p:pic>
        <p:nvPicPr>
          <p:cNvPr id="11" name="Picture 10">
            <a:extLst>
              <a:ext uri="{FF2B5EF4-FFF2-40B4-BE49-F238E27FC236}">
                <a16:creationId xmlns:a16="http://schemas.microsoft.com/office/drawing/2014/main" id="{3895359A-90DF-237D-EFC4-5241CB9C64C7}"/>
              </a:ext>
            </a:extLst>
          </p:cNvPr>
          <p:cNvPicPr>
            <a:picLocks noChangeAspect="1"/>
          </p:cNvPicPr>
          <p:nvPr/>
        </p:nvPicPr>
        <p:blipFill>
          <a:blip r:embed="rId2"/>
          <a:stretch>
            <a:fillRect/>
          </a:stretch>
        </p:blipFill>
        <p:spPr>
          <a:xfrm>
            <a:off x="3017520" y="396241"/>
            <a:ext cx="903922" cy="903922"/>
          </a:xfrm>
          <a:prstGeom prst="rect">
            <a:avLst/>
          </a:prstGeom>
        </p:spPr>
      </p:pic>
    </p:spTree>
    <p:extLst>
      <p:ext uri="{BB962C8B-B14F-4D97-AF65-F5344CB8AC3E}">
        <p14:creationId xmlns:p14="http://schemas.microsoft.com/office/powerpoint/2010/main" val="3425174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E36C8-DE55-E6CE-C258-FE6CF56A9B51}"/>
              </a:ext>
            </a:extLst>
          </p:cNvPr>
          <p:cNvSpPr>
            <a:spLocks noGrp="1"/>
          </p:cNvSpPr>
          <p:nvPr>
            <p:ph type="title"/>
          </p:nvPr>
        </p:nvSpPr>
        <p:spPr/>
        <p:txBody>
          <a:bodyPr/>
          <a:lstStyle/>
          <a:p>
            <a:r>
              <a:rPr lang="en-US" dirty="0"/>
              <a:t>Professional </a:t>
            </a:r>
            <a:r>
              <a:rPr lang="en-US" dirty="0" err="1"/>
              <a:t>Exeperience</a:t>
            </a:r>
            <a:endParaRPr lang="en-KE" dirty="0"/>
          </a:p>
        </p:txBody>
      </p:sp>
      <p:sp>
        <p:nvSpPr>
          <p:cNvPr id="3" name="Content Placeholder 2">
            <a:extLst>
              <a:ext uri="{FF2B5EF4-FFF2-40B4-BE49-F238E27FC236}">
                <a16:creationId xmlns:a16="http://schemas.microsoft.com/office/drawing/2014/main" id="{A1FCCE88-E94D-2F22-E853-425D86FC8007}"/>
              </a:ext>
            </a:extLst>
          </p:cNvPr>
          <p:cNvSpPr>
            <a:spLocks noGrp="1"/>
          </p:cNvSpPr>
          <p:nvPr>
            <p:ph idx="1"/>
          </p:nvPr>
        </p:nvSpPr>
        <p:spPr>
          <a:xfrm>
            <a:off x="913795" y="2076450"/>
            <a:ext cx="10353762" cy="4575810"/>
          </a:xfrm>
        </p:spPr>
        <p:txBody>
          <a:bodyPr>
            <a:normAutofit/>
          </a:bodyPr>
          <a:lstStyle/>
          <a:p>
            <a:pPr>
              <a:buFont typeface="Arial" panose="020B0604020202020204" pitchFamily="34" charset="0"/>
              <a:buChar char="•"/>
            </a:pPr>
            <a:r>
              <a:rPr lang="en-US" sz="2400" b="1" dirty="0"/>
              <a:t>Internship:</a:t>
            </a:r>
            <a:r>
              <a:rPr lang="en-US" sz="2400" dirty="0"/>
              <a:t> I kickstarted my career with an internship at [The Jitu software company where I gained hands-on experience in Web application and developments.</a:t>
            </a:r>
          </a:p>
          <a:p>
            <a:pPr>
              <a:buFont typeface="Arial" panose="020B0604020202020204" pitchFamily="34" charset="0"/>
              <a:buChar char="•"/>
            </a:pPr>
            <a:r>
              <a:rPr lang="en-US" sz="2400" b="1" dirty="0"/>
              <a:t>Entry-Level Role:</a:t>
            </a:r>
            <a:r>
              <a:rPr lang="en-US" sz="2400" dirty="0"/>
              <a:t> Following my internship, I transitioned into an entry-level position at [Safaricom Plc ], where I contributed solving problems through creation of IOT devices .</a:t>
            </a:r>
          </a:p>
          <a:p>
            <a:pPr>
              <a:buFont typeface="Arial" panose="020B0604020202020204" pitchFamily="34" charset="0"/>
              <a:buChar char="•"/>
            </a:pPr>
            <a:r>
              <a:rPr lang="en-US" sz="2400" b="1" dirty="0"/>
              <a:t>Career Growth:</a:t>
            </a:r>
            <a:r>
              <a:rPr lang="en-US" sz="2400" dirty="0"/>
              <a:t> Over the years, I've taken on increasingly challenging roles, including  Project Manager at cyber sec Company , where I've demonstrated my expertise in  Mobile and web development .</a:t>
            </a:r>
          </a:p>
          <a:p>
            <a:endParaRPr lang="en-KE" sz="2400" dirty="0"/>
          </a:p>
        </p:txBody>
      </p:sp>
      <p:pic>
        <p:nvPicPr>
          <p:cNvPr id="5" name="Picture 4">
            <a:extLst>
              <a:ext uri="{FF2B5EF4-FFF2-40B4-BE49-F238E27FC236}">
                <a16:creationId xmlns:a16="http://schemas.microsoft.com/office/drawing/2014/main" id="{9777EDE7-EEB4-E5BF-B491-75236FEF0A9A}"/>
              </a:ext>
            </a:extLst>
          </p:cNvPr>
          <p:cNvPicPr>
            <a:picLocks noChangeAspect="1"/>
          </p:cNvPicPr>
          <p:nvPr/>
        </p:nvPicPr>
        <p:blipFill>
          <a:blip r:embed="rId2"/>
          <a:stretch>
            <a:fillRect/>
          </a:stretch>
        </p:blipFill>
        <p:spPr>
          <a:xfrm>
            <a:off x="1171575" y="609600"/>
            <a:ext cx="1137285" cy="1205105"/>
          </a:xfrm>
          <a:prstGeom prst="rect">
            <a:avLst/>
          </a:prstGeom>
        </p:spPr>
      </p:pic>
    </p:spTree>
    <p:extLst>
      <p:ext uri="{BB962C8B-B14F-4D97-AF65-F5344CB8AC3E}">
        <p14:creationId xmlns:p14="http://schemas.microsoft.com/office/powerpoint/2010/main" val="283554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FA73E-29E6-E39B-0C6A-427A2E0FFDDD}"/>
              </a:ext>
            </a:extLst>
          </p:cNvPr>
          <p:cNvSpPr>
            <a:spLocks noGrp="1"/>
          </p:cNvSpPr>
          <p:nvPr>
            <p:ph type="title"/>
          </p:nvPr>
        </p:nvSpPr>
        <p:spPr/>
        <p:txBody>
          <a:bodyPr/>
          <a:lstStyle/>
          <a:p>
            <a:r>
              <a:rPr lang="en-US" dirty="0"/>
              <a:t>Key Achievements .</a:t>
            </a:r>
            <a:endParaRPr lang="en-KE" dirty="0"/>
          </a:p>
        </p:txBody>
      </p:sp>
      <p:sp>
        <p:nvSpPr>
          <p:cNvPr id="3" name="Content Placeholder 2">
            <a:extLst>
              <a:ext uri="{FF2B5EF4-FFF2-40B4-BE49-F238E27FC236}">
                <a16:creationId xmlns:a16="http://schemas.microsoft.com/office/drawing/2014/main" id="{DAD9E146-F126-5797-E803-3C87CC9D50C4}"/>
              </a:ext>
            </a:extLst>
          </p:cNvPr>
          <p:cNvSpPr>
            <a:spLocks noGrp="1"/>
          </p:cNvSpPr>
          <p:nvPr>
            <p:ph idx="1"/>
          </p:nvPr>
        </p:nvSpPr>
        <p:spPr>
          <a:xfrm>
            <a:off x="913795" y="2076450"/>
            <a:ext cx="10353762" cy="4171950"/>
          </a:xfrm>
        </p:spPr>
        <p:txBody>
          <a:bodyPr>
            <a:normAutofit/>
          </a:bodyPr>
          <a:lstStyle/>
          <a:p>
            <a:pPr>
              <a:buFont typeface="Arial" panose="020B0604020202020204" pitchFamily="34" charset="0"/>
              <a:buChar char="•"/>
            </a:pPr>
            <a:r>
              <a:rPr lang="en-US" b="1" dirty="0"/>
              <a:t>Project Success:</a:t>
            </a:r>
            <a:r>
              <a:rPr lang="en-US" dirty="0"/>
              <a:t> Led a team in the successful completion of a church application project, resulting in a good communication and interaction of church members in an application .</a:t>
            </a:r>
          </a:p>
          <a:p>
            <a:pPr>
              <a:buFont typeface="Arial" panose="020B0604020202020204" pitchFamily="34" charset="0"/>
              <a:buChar char="•"/>
            </a:pPr>
            <a:r>
              <a:rPr lang="en-US" b="1" dirty="0"/>
              <a:t>Recognition:</a:t>
            </a:r>
            <a:r>
              <a:rPr lang="en-US" dirty="0"/>
              <a:t> Received Certificate in Full stack development for outstanding performance in web development .</a:t>
            </a:r>
          </a:p>
          <a:p>
            <a:pPr>
              <a:buFont typeface="Arial" panose="020B0604020202020204" pitchFamily="34" charset="0"/>
              <a:buChar char="•"/>
            </a:pPr>
            <a:r>
              <a:rPr lang="en-US" b="1" dirty="0"/>
              <a:t>Contributions:</a:t>
            </a:r>
            <a:r>
              <a:rPr lang="en-US" dirty="0"/>
              <a:t> Made significant contributions to problem solving in my university hostels, resulting in efficient way to manage university hostels.</a:t>
            </a:r>
          </a:p>
          <a:p>
            <a:pPr>
              <a:buFont typeface="Arial" panose="020B0604020202020204" pitchFamily="34" charset="0"/>
              <a:buChar char="•"/>
            </a:pPr>
            <a:r>
              <a:rPr lang="en-US" b="1" dirty="0"/>
              <a:t>Skills Development:</a:t>
            </a:r>
            <a:r>
              <a:rPr lang="en-US" dirty="0"/>
              <a:t> Continuously enhanced skills software development and data analyst through training and professional development opportunities.</a:t>
            </a:r>
          </a:p>
          <a:p>
            <a:endParaRPr lang="en-KE" dirty="0"/>
          </a:p>
        </p:txBody>
      </p:sp>
      <p:pic>
        <p:nvPicPr>
          <p:cNvPr id="8" name="Picture 7">
            <a:extLst>
              <a:ext uri="{FF2B5EF4-FFF2-40B4-BE49-F238E27FC236}">
                <a16:creationId xmlns:a16="http://schemas.microsoft.com/office/drawing/2014/main" id="{F2D2E7A2-FF2C-1451-6E92-7182CC05D2D8}"/>
              </a:ext>
            </a:extLst>
          </p:cNvPr>
          <p:cNvPicPr>
            <a:picLocks noChangeAspect="1"/>
          </p:cNvPicPr>
          <p:nvPr/>
        </p:nvPicPr>
        <p:blipFill>
          <a:blip r:embed="rId2"/>
          <a:stretch>
            <a:fillRect/>
          </a:stretch>
        </p:blipFill>
        <p:spPr>
          <a:xfrm>
            <a:off x="1965960" y="720310"/>
            <a:ext cx="1208722" cy="1292274"/>
          </a:xfrm>
          <a:prstGeom prst="rect">
            <a:avLst/>
          </a:prstGeom>
        </p:spPr>
      </p:pic>
    </p:spTree>
    <p:extLst>
      <p:ext uri="{BB962C8B-B14F-4D97-AF65-F5344CB8AC3E}">
        <p14:creationId xmlns:p14="http://schemas.microsoft.com/office/powerpoint/2010/main" val="422765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5DA8-DEFE-C87D-EBEB-2AC7D8BE7F92}"/>
              </a:ext>
            </a:extLst>
          </p:cNvPr>
          <p:cNvPicPr>
            <a:picLocks noChangeAspect="1"/>
          </p:cNvPicPr>
          <p:nvPr/>
        </p:nvPicPr>
        <p:blipFill>
          <a:blip r:embed="rId2"/>
          <a:stretch>
            <a:fillRect/>
          </a:stretch>
        </p:blipFill>
        <p:spPr>
          <a:xfrm rot="20319554">
            <a:off x="95902" y="820057"/>
            <a:ext cx="3950749" cy="1036320"/>
          </a:xfrm>
          <a:prstGeom prst="rect">
            <a:avLst/>
          </a:prstGeom>
        </p:spPr>
      </p:pic>
      <p:sp>
        <p:nvSpPr>
          <p:cNvPr id="2" name="Title 1">
            <a:extLst>
              <a:ext uri="{FF2B5EF4-FFF2-40B4-BE49-F238E27FC236}">
                <a16:creationId xmlns:a16="http://schemas.microsoft.com/office/drawing/2014/main" id="{721948E1-936A-5847-5C7D-E44E7DBE441B}"/>
              </a:ext>
            </a:extLst>
          </p:cNvPr>
          <p:cNvSpPr>
            <a:spLocks noGrp="1"/>
          </p:cNvSpPr>
          <p:nvPr>
            <p:ph type="title"/>
          </p:nvPr>
        </p:nvSpPr>
        <p:spPr>
          <a:xfrm>
            <a:off x="919119" y="136719"/>
            <a:ext cx="10353761" cy="1326321"/>
          </a:xfrm>
        </p:spPr>
        <p:txBody>
          <a:bodyPr/>
          <a:lstStyle/>
          <a:p>
            <a:pPr algn="ctr"/>
            <a:r>
              <a:rPr lang="en-US" b="1" dirty="0"/>
              <a:t>Hobbies</a:t>
            </a:r>
            <a:endParaRPr lang="en-KE" b="1" dirty="0"/>
          </a:p>
        </p:txBody>
      </p:sp>
      <p:sp>
        <p:nvSpPr>
          <p:cNvPr id="3" name="Content Placeholder 2">
            <a:extLst>
              <a:ext uri="{FF2B5EF4-FFF2-40B4-BE49-F238E27FC236}">
                <a16:creationId xmlns:a16="http://schemas.microsoft.com/office/drawing/2014/main" id="{523FD001-7483-EEA4-8D07-892AD5F4AAC8}"/>
              </a:ext>
            </a:extLst>
          </p:cNvPr>
          <p:cNvSpPr>
            <a:spLocks noGrp="1"/>
          </p:cNvSpPr>
          <p:nvPr>
            <p:ph idx="1"/>
          </p:nvPr>
        </p:nvSpPr>
        <p:spPr>
          <a:xfrm>
            <a:off x="502920" y="1463040"/>
            <a:ext cx="10850880" cy="5029835"/>
          </a:xfrm>
        </p:spPr>
        <p:txBody>
          <a:bodyPr>
            <a:normAutofit/>
          </a:bodyPr>
          <a:lstStyle/>
          <a:p>
            <a:pPr>
              <a:buFont typeface="Arial" panose="020B0604020202020204" pitchFamily="34" charset="0"/>
              <a:buChar char="•"/>
            </a:pPr>
            <a:r>
              <a:rPr lang="en-US" b="1" dirty="0"/>
              <a:t>Photography:</a:t>
            </a:r>
            <a:r>
              <a:rPr lang="en-US" dirty="0"/>
              <a:t> Capturing moments and exploring different perspectives through the lens.</a:t>
            </a:r>
          </a:p>
          <a:p>
            <a:pPr>
              <a:buFont typeface="Arial" panose="020B0604020202020204" pitchFamily="34" charset="0"/>
              <a:buChar char="•"/>
            </a:pPr>
            <a:r>
              <a:rPr lang="en-US" b="1" dirty="0"/>
              <a:t>Traveling:</a:t>
            </a:r>
            <a:r>
              <a:rPr lang="en-US" dirty="0"/>
              <a:t> Exploring new cultures, cuisines, and landscapes around the world.</a:t>
            </a:r>
          </a:p>
          <a:p>
            <a:pPr>
              <a:buFont typeface="Arial" panose="020B0604020202020204" pitchFamily="34" charset="0"/>
              <a:buChar char="•"/>
            </a:pPr>
            <a:r>
              <a:rPr lang="en-US" b="1" dirty="0"/>
              <a:t>Reading:</a:t>
            </a:r>
            <a:r>
              <a:rPr lang="en-US" dirty="0"/>
              <a:t> Diving into various genres of literature, from fiction to self-improvement.</a:t>
            </a:r>
          </a:p>
          <a:p>
            <a:pPr>
              <a:buFont typeface="Arial" panose="020B0604020202020204" pitchFamily="34" charset="0"/>
              <a:buChar char="•"/>
            </a:pPr>
            <a:r>
              <a:rPr lang="en-US" b="1" dirty="0"/>
              <a:t>Outdoor Activities:</a:t>
            </a:r>
            <a:r>
              <a:rPr lang="en-US" dirty="0"/>
              <a:t> Hiking, camping, and enjoying nature's beauty.</a:t>
            </a:r>
          </a:p>
          <a:p>
            <a:pPr>
              <a:buFont typeface="Arial" panose="020B0604020202020204" pitchFamily="34" charset="0"/>
              <a:buChar char="•"/>
            </a:pPr>
            <a:r>
              <a:rPr lang="en-US" b="1" dirty="0"/>
              <a:t>Cooking:</a:t>
            </a:r>
            <a:r>
              <a:rPr lang="en-US" dirty="0"/>
              <a:t> Experimenting with recipes and flavors to create delicious meals.</a:t>
            </a:r>
          </a:p>
          <a:p>
            <a:pPr>
              <a:buFont typeface="Arial" panose="020B0604020202020204" pitchFamily="34" charset="0"/>
              <a:buChar char="•"/>
            </a:pPr>
            <a:r>
              <a:rPr lang="en-US" b="1" dirty="0"/>
              <a:t>Gardening:</a:t>
            </a:r>
            <a:r>
              <a:rPr lang="en-US" dirty="0"/>
              <a:t> Nurturing plants and cultivating green spaces for relaxation.</a:t>
            </a:r>
          </a:p>
          <a:p>
            <a:pPr>
              <a:buFont typeface="Arial" panose="020B0604020202020204" pitchFamily="34" charset="0"/>
              <a:buChar char="•"/>
            </a:pPr>
            <a:r>
              <a:rPr lang="en-US" b="1" dirty="0"/>
              <a:t>Sports:</a:t>
            </a:r>
            <a:r>
              <a:rPr lang="en-US" dirty="0"/>
              <a:t> Engaging in physical activities like swimming, tennis, and cycling for fitness and fun.</a:t>
            </a:r>
          </a:p>
          <a:p>
            <a:pPr>
              <a:buFont typeface="Arial" panose="020B0604020202020204" pitchFamily="34" charset="0"/>
              <a:buChar char="•"/>
            </a:pPr>
            <a:r>
              <a:rPr lang="en-US" b="1" dirty="0"/>
              <a:t>Volunteering:</a:t>
            </a:r>
            <a:r>
              <a:rPr lang="en-US" dirty="0"/>
              <a:t> Giving back to the community through charitable activities and initiatives.</a:t>
            </a:r>
          </a:p>
          <a:p>
            <a:endParaRPr lang="en-KE" dirty="0"/>
          </a:p>
        </p:txBody>
      </p:sp>
    </p:spTree>
    <p:extLst>
      <p:ext uri="{BB962C8B-B14F-4D97-AF65-F5344CB8AC3E}">
        <p14:creationId xmlns:p14="http://schemas.microsoft.com/office/powerpoint/2010/main" val="37608776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TM04033921[[fn=Damask]]</Template>
  <TotalTime>66</TotalTime>
  <Words>768</Words>
  <Application>Microsoft Office PowerPoint</Application>
  <PresentationFormat>Widescreen</PresentationFormat>
  <Paragraphs>53</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Calibri</vt:lpstr>
      <vt:lpstr>Rockwell</vt:lpstr>
      <vt:lpstr>Damask</vt:lpstr>
      <vt:lpstr>My Autobiography</vt:lpstr>
      <vt:lpstr>Personal Information</vt:lpstr>
      <vt:lpstr>Introduction</vt:lpstr>
      <vt:lpstr>Early Child hood </vt:lpstr>
      <vt:lpstr>Discovering My Spark </vt:lpstr>
      <vt:lpstr>Academics</vt:lpstr>
      <vt:lpstr>Professional Exeperience</vt:lpstr>
      <vt:lpstr>Key Achievements .</vt:lpstr>
      <vt:lpstr>Hobbies</vt:lpstr>
      <vt:lpstr>My Future Goals</vt:lpstr>
      <vt:lpstr>Appreciation</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Autobiography</dc:title>
  <dc:creator>Mark Cosmars</dc:creator>
  <cp:lastModifiedBy>Mark Cosmars</cp:lastModifiedBy>
  <cp:revision>1</cp:revision>
  <dcterms:created xsi:type="dcterms:W3CDTF">2024-04-02T14:06:34Z</dcterms:created>
  <dcterms:modified xsi:type="dcterms:W3CDTF">2024-04-02T15:13:26Z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